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jbNO/0cU+AfL8r8YaBa/mEezf8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b696ed7fd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b696ed7fdc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696ed7fd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b696ed7fdc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b696ed7fdc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b696ed7fdc_2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b696ed7fdc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b696ed7fdc_2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b696ed7fdc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b696ed7fdc_2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b696ed7fdc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b696ed7fdc_5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696ed7fd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b696ed7fdc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b696ed7fdc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b696ed7fdc_6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b696ed7fdc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b696ed7fdc_5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b696ed7f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b696ed7fd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b696ed7fdc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b696ed7fdc_5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696ed7fdc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b696ed7fdc_5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b696ed7fd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b696ed7fdc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696ed7fdc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b696ed7fdc_5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10" Type="http://schemas.openxmlformats.org/officeDocument/2006/relationships/image" Target="../media/image7.png"/><Relationship Id="rId9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0.png"/><Relationship Id="rId13" Type="http://schemas.openxmlformats.org/officeDocument/2006/relationships/image" Target="../media/image26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5" Type="http://schemas.openxmlformats.org/officeDocument/2006/relationships/image" Target="../media/image32.png"/><Relationship Id="rId1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jpg"/><Relationship Id="rId4" Type="http://schemas.openxmlformats.org/officeDocument/2006/relationships/image" Target="../media/image47.jpg"/><Relationship Id="rId9" Type="http://schemas.openxmlformats.org/officeDocument/2006/relationships/image" Target="../media/image55.png"/><Relationship Id="rId5" Type="http://schemas.openxmlformats.org/officeDocument/2006/relationships/image" Target="../media/image49.jp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422" y="587023"/>
            <a:ext cx="9367157" cy="568395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139958" y="21155"/>
            <a:ext cx="98231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</a:t>
            </a:r>
            <a:r>
              <a:rPr lang="ko-KR" sz="4800">
                <a:solidFill>
                  <a:schemeClr val="lt1"/>
                </a:solidFill>
              </a:rPr>
              <a:t>스탠딩 표정 변화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0353"/>
            <a:ext cx="3205849" cy="28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4">
            <a:alphaModFix/>
          </a:blip>
          <a:srcRect b="0" l="0" r="0" t="9115"/>
          <a:stretch/>
        </p:blipFill>
        <p:spPr>
          <a:xfrm>
            <a:off x="152400" y="4050300"/>
            <a:ext cx="3304859" cy="27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5">
            <a:alphaModFix/>
          </a:blip>
          <a:srcRect b="0" l="10264" r="11199" t="8667"/>
          <a:stretch/>
        </p:blipFill>
        <p:spPr>
          <a:xfrm>
            <a:off x="3205850" y="4010112"/>
            <a:ext cx="2659076" cy="279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6">
            <a:alphaModFix/>
          </a:blip>
          <a:srcRect b="0" l="3707" r="8849" t="8416"/>
          <a:stretch/>
        </p:blipFill>
        <p:spPr>
          <a:xfrm>
            <a:off x="5864925" y="4010113"/>
            <a:ext cx="2952599" cy="279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7">
            <a:alphaModFix/>
          </a:blip>
          <a:srcRect b="4677" l="7983" r="18772" t="4677"/>
          <a:stretch/>
        </p:blipFill>
        <p:spPr>
          <a:xfrm>
            <a:off x="8817525" y="3809144"/>
            <a:ext cx="2659076" cy="297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5850" y="1278900"/>
            <a:ext cx="3007916" cy="27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8716" y="1417706"/>
            <a:ext cx="2833923" cy="255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46451" y="1173748"/>
            <a:ext cx="3205849" cy="289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139959" y="21155"/>
            <a:ext cx="729906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메인 화면 일러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2600" l="2258" r="825" t="1646"/>
          <a:stretch/>
        </p:blipFill>
        <p:spPr>
          <a:xfrm>
            <a:off x="63750" y="2208225"/>
            <a:ext cx="5615701" cy="35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650" y="2208225"/>
            <a:ext cx="6365317" cy="356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"/>
          <p:cNvSpPr/>
          <p:nvPr/>
        </p:nvSpPr>
        <p:spPr>
          <a:xfrm rot="-5400000">
            <a:off x="5418550" y="3522793"/>
            <a:ext cx="854700" cy="10236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93B3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139940" y="1175330"/>
            <a:ext cx="982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채색 단계</a:t>
            </a:r>
            <a:endParaRPr sz="32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139959" y="21155"/>
            <a:ext cx="729906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컷씬 일러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950" y="1911550"/>
            <a:ext cx="6076949" cy="341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02200"/>
            <a:ext cx="6043887" cy="34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 txBox="1"/>
          <p:nvPr/>
        </p:nvSpPr>
        <p:spPr>
          <a:xfrm>
            <a:off x="139940" y="1175330"/>
            <a:ext cx="982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채색 단계</a:t>
            </a:r>
            <a:endParaRPr sz="3200">
              <a:solidFill>
                <a:srgbClr val="262626"/>
              </a:solidFill>
            </a:endParaRPr>
          </a:p>
        </p:txBody>
      </p:sp>
      <p:sp>
        <p:nvSpPr>
          <p:cNvPr id="186" name="Google Shape;186;p7"/>
          <p:cNvSpPr txBox="1"/>
          <p:nvPr/>
        </p:nvSpPr>
        <p:spPr>
          <a:xfrm>
            <a:off x="210787" y="5481075"/>
            <a:ext cx="56223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MT 에피소드 </a:t>
            </a:r>
            <a:br>
              <a:rPr lang="ko-KR" sz="3200">
                <a:solidFill>
                  <a:srgbClr val="262626"/>
                </a:solidFill>
              </a:rPr>
            </a:br>
            <a:r>
              <a:rPr lang="ko-KR" sz="3200">
                <a:solidFill>
                  <a:srgbClr val="262626"/>
                </a:solidFill>
              </a:rPr>
              <a:t>: 유가현</a:t>
            </a:r>
            <a:endParaRPr sz="3200">
              <a:solidFill>
                <a:srgbClr val="262626"/>
              </a:solidFill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6257125" y="5481075"/>
            <a:ext cx="56223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첫만남 후 삼일절 에피소드 : 지구하</a:t>
            </a:r>
            <a:endParaRPr sz="32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01" y="1076988"/>
            <a:ext cx="7207121" cy="565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7757" y="1061104"/>
            <a:ext cx="1491806" cy="1981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6279" y="891970"/>
            <a:ext cx="1548652" cy="205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6008" y="1090132"/>
            <a:ext cx="1222800" cy="16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50024" y="2051613"/>
            <a:ext cx="1258090" cy="99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10681" y="1724092"/>
            <a:ext cx="1411458" cy="111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98608" y="1176063"/>
            <a:ext cx="1112073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820500" y="1039672"/>
            <a:ext cx="1285376" cy="101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43348" y="3438164"/>
            <a:ext cx="1623527" cy="270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07717" y="2840915"/>
            <a:ext cx="1220444" cy="203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512029" y="4813869"/>
            <a:ext cx="1220444" cy="203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35269" y="4860688"/>
            <a:ext cx="1220444" cy="203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462352" y="2807574"/>
            <a:ext cx="1220444" cy="203407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/>
          <p:nvPr/>
        </p:nvSpPr>
        <p:spPr>
          <a:xfrm>
            <a:off x="139959" y="21155"/>
            <a:ext cx="729906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알바 콘텐츠 작업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2192000" cy="6858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696ed7fdc_2_1"/>
          <p:cNvSpPr/>
          <p:nvPr/>
        </p:nvSpPr>
        <p:spPr>
          <a:xfrm>
            <a:off x="0" y="5910044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1b696ed7fdc_2_1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1b696ed7fdc_2_1"/>
          <p:cNvSpPr txBox="1"/>
          <p:nvPr/>
        </p:nvSpPr>
        <p:spPr>
          <a:xfrm>
            <a:off x="1184390" y="3075030"/>
            <a:ext cx="982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262626"/>
                </a:solidFill>
              </a:rPr>
              <a:t>3. 뭘 해야하는가</a:t>
            </a:r>
            <a:endParaRPr sz="40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b696ed7fdc_2_13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g1b696ed7fdc_2_13"/>
          <p:cNvSpPr txBox="1"/>
          <p:nvPr/>
        </p:nvSpPr>
        <p:spPr>
          <a:xfrm>
            <a:off x="139959" y="21155"/>
            <a:ext cx="72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</a:rPr>
              <a:t>스탠딩 일러스트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1b696ed7fdc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0000"/>
            <a:ext cx="1773705" cy="343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b696ed7fdc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685" y="1710000"/>
            <a:ext cx="1773705" cy="343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b696ed7fdc_2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020" y="1710000"/>
            <a:ext cx="1773705" cy="343992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b696ed7fdc_2_13"/>
          <p:cNvSpPr txBox="1"/>
          <p:nvPr/>
        </p:nvSpPr>
        <p:spPr>
          <a:xfrm>
            <a:off x="139945" y="5398175"/>
            <a:ext cx="490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캐릭터 별 수영복 완성</a:t>
            </a:r>
            <a:endParaRPr sz="3200">
              <a:solidFill>
                <a:srgbClr val="262626"/>
              </a:solidFill>
            </a:endParaRPr>
          </a:p>
        </p:txBody>
      </p:sp>
      <p:pic>
        <p:nvPicPr>
          <p:cNvPr id="230" name="Google Shape;230;g1b696ed7fdc_2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137" y="3431110"/>
            <a:ext cx="1773724" cy="160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b696ed7fdc_2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2850" y="3431113"/>
            <a:ext cx="1773724" cy="160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b696ed7fdc_2_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36574" y="3431113"/>
            <a:ext cx="1773724" cy="160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b696ed7fdc_2_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62847" y="1828810"/>
            <a:ext cx="1773724" cy="160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b696ed7fdc_2_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89150" y="1828810"/>
            <a:ext cx="1773700" cy="160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b696ed7fdc_2_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36576" y="1828788"/>
            <a:ext cx="1773724" cy="16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b696ed7fdc_2_13"/>
          <p:cNvSpPr txBox="1"/>
          <p:nvPr/>
        </p:nvSpPr>
        <p:spPr>
          <a:xfrm>
            <a:off x="7106495" y="5398175"/>
            <a:ext cx="490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캐릭터별 표정 완성</a:t>
            </a:r>
            <a:endParaRPr sz="32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696ed7fdc_2_43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g1b696ed7fdc_2_43"/>
          <p:cNvSpPr txBox="1"/>
          <p:nvPr/>
        </p:nvSpPr>
        <p:spPr>
          <a:xfrm>
            <a:off x="139959" y="21155"/>
            <a:ext cx="72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</a:rPr>
              <a:t>컷씬</a:t>
            </a:r>
            <a:r>
              <a:rPr lang="ko-KR" sz="4800">
                <a:solidFill>
                  <a:schemeClr val="lt1"/>
                </a:solidFill>
              </a:rPr>
              <a:t> 일러스트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1b696ed7fdc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25" y="1226175"/>
            <a:ext cx="4186281" cy="236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b696ed7fdc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770" y="2216436"/>
            <a:ext cx="4209182" cy="236766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b696ed7fdc_2_43"/>
          <p:cNvSpPr txBox="1"/>
          <p:nvPr/>
        </p:nvSpPr>
        <p:spPr>
          <a:xfrm>
            <a:off x="139951" y="5211900"/>
            <a:ext cx="5628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진행 중인 컷씬 두장 완성</a:t>
            </a:r>
            <a:endParaRPr sz="3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62626"/>
              </a:solidFill>
            </a:endParaRPr>
          </a:p>
        </p:txBody>
      </p:sp>
      <p:sp>
        <p:nvSpPr>
          <p:cNvPr id="246" name="Google Shape;246;g1b696ed7fdc_2_43"/>
          <p:cNvSpPr/>
          <p:nvPr/>
        </p:nvSpPr>
        <p:spPr>
          <a:xfrm>
            <a:off x="7547425" y="1731550"/>
            <a:ext cx="3713100" cy="236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b696ed7fdc_2_43"/>
          <p:cNvSpPr/>
          <p:nvPr/>
        </p:nvSpPr>
        <p:spPr>
          <a:xfrm>
            <a:off x="7777225" y="1961350"/>
            <a:ext cx="3713100" cy="236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b696ed7fdc_2_43"/>
          <p:cNvSpPr/>
          <p:nvPr/>
        </p:nvSpPr>
        <p:spPr>
          <a:xfrm>
            <a:off x="8031225" y="2215350"/>
            <a:ext cx="3713100" cy="236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b696ed7fdc_2_43"/>
          <p:cNvSpPr/>
          <p:nvPr/>
        </p:nvSpPr>
        <p:spPr>
          <a:xfrm>
            <a:off x="8248950" y="2420975"/>
            <a:ext cx="3713100" cy="236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b696ed7fdc_2_43"/>
          <p:cNvSpPr/>
          <p:nvPr/>
        </p:nvSpPr>
        <p:spPr>
          <a:xfrm>
            <a:off x="6182213" y="2854475"/>
            <a:ext cx="831000" cy="831000"/>
          </a:xfrm>
          <a:prstGeom prst="mathPlus">
            <a:avLst>
              <a:gd fmla="val 12671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b696ed7fdc_2_43"/>
          <p:cNvSpPr txBox="1"/>
          <p:nvPr/>
        </p:nvSpPr>
        <p:spPr>
          <a:xfrm>
            <a:off x="7013225" y="5211900"/>
            <a:ext cx="50451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엔딩, 시나리오 등 컷씬 네장 (인당 두장)</a:t>
            </a:r>
            <a:endParaRPr sz="3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b696ed7fdc_2_73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g1b696ed7fdc_2_73"/>
          <p:cNvSpPr txBox="1"/>
          <p:nvPr/>
        </p:nvSpPr>
        <p:spPr>
          <a:xfrm>
            <a:off x="139959" y="21155"/>
            <a:ext cx="72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</a:rPr>
              <a:t>스프라이트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1b696ed7fdc_2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375" y="1176600"/>
            <a:ext cx="3019250" cy="30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b696ed7fdc_2_73"/>
          <p:cNvSpPr txBox="1"/>
          <p:nvPr/>
        </p:nvSpPr>
        <p:spPr>
          <a:xfrm>
            <a:off x="1750800" y="4610725"/>
            <a:ext cx="86904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현재 필요한 모든 스프라이트 작업 완료</a:t>
            </a:r>
            <a:endParaRPr sz="32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62626"/>
              </a:solidFill>
            </a:endParaRPr>
          </a:p>
          <a:p>
            <a:pPr indent="-4318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별도로 전달 내용 받을 때까지 쉬시면 됩니당</a:t>
            </a:r>
            <a:endParaRPr sz="32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b696ed7fdc_2_89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1b696ed7fdc_2_89"/>
          <p:cNvSpPr txBox="1"/>
          <p:nvPr/>
        </p:nvSpPr>
        <p:spPr>
          <a:xfrm>
            <a:off x="139959" y="21155"/>
            <a:ext cx="72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</a:rPr>
              <a:t>UI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g1b696ed7fdc_2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0" y="1380399"/>
            <a:ext cx="5389090" cy="30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b696ed7fdc_2_89"/>
          <p:cNvSpPr txBox="1"/>
          <p:nvPr/>
        </p:nvSpPr>
        <p:spPr>
          <a:xfrm>
            <a:off x="139950" y="4940000"/>
            <a:ext cx="462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달력화면 UI 완성</a:t>
            </a:r>
            <a:endParaRPr sz="3200">
              <a:solidFill>
                <a:srgbClr val="262626"/>
              </a:solidFill>
            </a:endParaRPr>
          </a:p>
        </p:txBody>
      </p:sp>
      <p:pic>
        <p:nvPicPr>
          <p:cNvPr id="268" name="Google Shape;268;g1b696ed7fdc_2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1700" y="1380400"/>
            <a:ext cx="2680576" cy="151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b696ed7fdc_2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1128" y="1386945"/>
            <a:ext cx="2680576" cy="150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b696ed7fdc_2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128" y="2890837"/>
            <a:ext cx="2680576" cy="15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b696ed7fdc_2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0904" y="2637380"/>
            <a:ext cx="2821366" cy="177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b696ed7fdc_2_89"/>
          <p:cNvSpPr txBox="1"/>
          <p:nvPr/>
        </p:nvSpPr>
        <p:spPr>
          <a:xfrm>
            <a:off x="6661125" y="4516675"/>
            <a:ext cx="53613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타이틀 화면, 대화화면, 옵션창, 입력 화면</a:t>
            </a:r>
            <a:endParaRPr sz="3200">
              <a:solidFill>
                <a:srgbClr val="262626"/>
              </a:solidFill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62626"/>
              </a:solidFill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기획 및 작업 전달 대기</a:t>
            </a:r>
            <a:endParaRPr sz="32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3519487" y="66675"/>
            <a:ext cx="51530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184390" y="1287730"/>
            <a:ext cx="98232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63600" lvl="0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AutoNum type="arabicPeriod"/>
            </a:pPr>
            <a:r>
              <a:rPr lang="ko-KR" sz="4000">
                <a:solidFill>
                  <a:srgbClr val="262626"/>
                </a:solidFill>
              </a:rPr>
              <a:t>무엇을 하는가</a:t>
            </a:r>
            <a:endParaRPr b="0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t/>
            </a:r>
            <a:endParaRPr b="0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63600" lvl="0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AutoNum type="arabicPeriod"/>
            </a:pPr>
            <a:r>
              <a:rPr lang="ko-KR" sz="4000">
                <a:solidFill>
                  <a:srgbClr val="262626"/>
                </a:solidFill>
              </a:rPr>
              <a:t>무엇을 했는가</a:t>
            </a:r>
            <a:endParaRPr b="0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t/>
            </a:r>
            <a:endParaRPr b="0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63600" lvl="0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AutoNum type="arabicPeriod"/>
            </a:pPr>
            <a:r>
              <a:rPr lang="ko-KR" sz="4000">
                <a:solidFill>
                  <a:srgbClr val="262626"/>
                </a:solidFill>
              </a:rPr>
              <a:t>뭘 해야하는가</a:t>
            </a:r>
            <a:endParaRPr sz="4000">
              <a:solidFill>
                <a:srgbClr val="262626"/>
              </a:solidFill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262626"/>
              </a:solidFill>
            </a:endParaRPr>
          </a:p>
          <a:p>
            <a:pPr indent="-863600" lvl="0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AutoNum type="arabicPeriod"/>
            </a:pPr>
            <a:r>
              <a:rPr lang="ko-KR" sz="4000">
                <a:solidFill>
                  <a:srgbClr val="262626"/>
                </a:solidFill>
              </a:rPr>
              <a:t>전하고 싶은 말</a:t>
            </a:r>
            <a:endParaRPr sz="40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696ed7fdc_5_51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1b696ed7fdc_5_51"/>
          <p:cNvSpPr txBox="1"/>
          <p:nvPr/>
        </p:nvSpPr>
        <p:spPr>
          <a:xfrm>
            <a:off x="139947" y="21150"/>
            <a:ext cx="96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</a:rPr>
              <a:t>달력 디자인 및 SD 일러스트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b696ed7fdc_5_51"/>
          <p:cNvSpPr txBox="1"/>
          <p:nvPr/>
        </p:nvSpPr>
        <p:spPr>
          <a:xfrm>
            <a:off x="5932950" y="5278075"/>
            <a:ext cx="53172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SD 일러스트</a:t>
            </a:r>
            <a:br>
              <a:rPr lang="ko-KR" sz="3200">
                <a:solidFill>
                  <a:srgbClr val="262626"/>
                </a:solidFill>
              </a:rPr>
            </a:br>
            <a:r>
              <a:rPr lang="ko-KR" sz="3200">
                <a:solidFill>
                  <a:srgbClr val="262626"/>
                </a:solidFill>
              </a:rPr>
              <a:t>: 계절 당 한장, 총 4장</a:t>
            </a:r>
            <a:endParaRPr sz="3200">
              <a:solidFill>
                <a:srgbClr val="262626"/>
              </a:solidFill>
            </a:endParaRPr>
          </a:p>
        </p:txBody>
      </p:sp>
      <p:pic>
        <p:nvPicPr>
          <p:cNvPr id="280" name="Google Shape;280;g1b696ed7fdc_5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325" y="1622801"/>
            <a:ext cx="4152200" cy="47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b696ed7fdc_5_51"/>
          <p:cNvSpPr/>
          <p:nvPr/>
        </p:nvSpPr>
        <p:spPr>
          <a:xfrm rot="-5400000">
            <a:off x="2630919" y="1169103"/>
            <a:ext cx="755100" cy="69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3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b696ed7fdc_5_51"/>
          <p:cNvSpPr/>
          <p:nvPr/>
        </p:nvSpPr>
        <p:spPr>
          <a:xfrm rot="5400000">
            <a:off x="2630830" y="3819277"/>
            <a:ext cx="755100" cy="69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3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g1b696ed7fdc_5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325" y="1403725"/>
            <a:ext cx="5516024" cy="37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696ed7fdc_6_0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1b696ed7fdc_6_0"/>
          <p:cNvSpPr txBox="1"/>
          <p:nvPr/>
        </p:nvSpPr>
        <p:spPr>
          <a:xfrm>
            <a:off x="139959" y="21155"/>
            <a:ext cx="72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</a:rPr>
              <a:t>시나리오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1b696ed7fdc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375" y="1176600"/>
            <a:ext cx="3019250" cy="30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b696ed7fdc_6_0"/>
          <p:cNvSpPr txBox="1"/>
          <p:nvPr/>
        </p:nvSpPr>
        <p:spPr>
          <a:xfrm>
            <a:off x="1750800" y="4610725"/>
            <a:ext cx="86904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3월 ~ 이듬해 2월 시나리오 구상</a:t>
            </a:r>
            <a:endParaRPr sz="32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62626"/>
              </a:solidFill>
            </a:endParaRPr>
          </a:p>
          <a:p>
            <a:pPr indent="-4318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Char char="-"/>
            </a:pPr>
            <a:r>
              <a:rPr lang="ko-KR" sz="3200">
                <a:solidFill>
                  <a:srgbClr val="262626"/>
                </a:solidFill>
              </a:rPr>
              <a:t>구상된 시나리오 대본 작성</a:t>
            </a:r>
            <a:endParaRPr sz="32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b696ed7fdc_6_16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1b696ed7fdc_6_16"/>
          <p:cNvSpPr txBox="1"/>
          <p:nvPr/>
        </p:nvSpPr>
        <p:spPr>
          <a:xfrm>
            <a:off x="139959" y="21155"/>
            <a:ext cx="72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</a:rPr>
              <a:t>프로그래밍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1b696ed7fdc_6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2675"/>
            <a:ext cx="3794524" cy="2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b696ed7fdc_6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013" y="2240476"/>
            <a:ext cx="3580175" cy="2008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b696ed7fdc_6_16"/>
          <p:cNvSpPr/>
          <p:nvPr/>
        </p:nvSpPr>
        <p:spPr>
          <a:xfrm>
            <a:off x="8399688" y="2240525"/>
            <a:ext cx="3580200" cy="2008500"/>
          </a:xfrm>
          <a:prstGeom prst="rect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g1b696ed7fdc_6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2974" y="2240476"/>
            <a:ext cx="2473625" cy="2008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b696ed7fdc_6_16"/>
          <p:cNvSpPr txBox="1"/>
          <p:nvPr/>
        </p:nvSpPr>
        <p:spPr>
          <a:xfrm>
            <a:off x="214375" y="4940000"/>
            <a:ext cx="358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62626"/>
                </a:solidFill>
              </a:rPr>
              <a:t>타이틀 화면</a:t>
            </a:r>
            <a:endParaRPr sz="3200">
              <a:solidFill>
                <a:srgbClr val="262626"/>
              </a:solidFill>
            </a:endParaRPr>
          </a:p>
        </p:txBody>
      </p:sp>
      <p:sp>
        <p:nvSpPr>
          <p:cNvPr id="303" name="Google Shape;303;g1b696ed7fdc_6_16"/>
          <p:cNvSpPr txBox="1"/>
          <p:nvPr/>
        </p:nvSpPr>
        <p:spPr>
          <a:xfrm>
            <a:off x="4307175" y="4940000"/>
            <a:ext cx="358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62626"/>
                </a:solidFill>
              </a:rPr>
              <a:t>저장 / 불러오기</a:t>
            </a:r>
            <a:endParaRPr sz="3200">
              <a:solidFill>
                <a:srgbClr val="262626"/>
              </a:solidFill>
            </a:endParaRPr>
          </a:p>
        </p:txBody>
      </p:sp>
      <p:sp>
        <p:nvSpPr>
          <p:cNvPr id="304" name="Google Shape;304;g1b696ed7fdc_6_16"/>
          <p:cNvSpPr txBox="1"/>
          <p:nvPr/>
        </p:nvSpPr>
        <p:spPr>
          <a:xfrm>
            <a:off x="8399675" y="4940000"/>
            <a:ext cx="358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62626"/>
                </a:solidFill>
              </a:rPr>
              <a:t>알바 콘텐츠</a:t>
            </a:r>
            <a:endParaRPr sz="32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b696ed7fdc_5_44"/>
          <p:cNvSpPr/>
          <p:nvPr/>
        </p:nvSpPr>
        <p:spPr>
          <a:xfrm>
            <a:off x="0" y="5910044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1b696ed7fdc_5_44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1b696ed7fdc_5_44"/>
          <p:cNvSpPr txBox="1"/>
          <p:nvPr/>
        </p:nvSpPr>
        <p:spPr>
          <a:xfrm>
            <a:off x="5195699" y="2744125"/>
            <a:ext cx="1800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300">
                <a:solidFill>
                  <a:srgbClr val="434343"/>
                </a:solidFill>
              </a:rPr>
              <a:t>QA</a:t>
            </a:r>
            <a:endParaRPr b="1" sz="8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b696ed7fdc_1_0"/>
          <p:cNvSpPr/>
          <p:nvPr/>
        </p:nvSpPr>
        <p:spPr>
          <a:xfrm>
            <a:off x="0" y="5910044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1b696ed7fdc_1_0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g1b696ed7fdc_1_0"/>
          <p:cNvSpPr txBox="1"/>
          <p:nvPr/>
        </p:nvSpPr>
        <p:spPr>
          <a:xfrm>
            <a:off x="1184390" y="3075030"/>
            <a:ext cx="982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AutoNum type="arabicPeriod"/>
            </a:pPr>
            <a:r>
              <a:rPr lang="ko-KR" sz="4000">
                <a:solidFill>
                  <a:srgbClr val="262626"/>
                </a:solidFill>
              </a:rPr>
              <a:t>무엇을 하는가</a:t>
            </a:r>
            <a:endParaRPr sz="40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696ed7fdc_5_28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g1b696ed7fdc_5_28"/>
          <p:cNvSpPr txBox="1"/>
          <p:nvPr/>
        </p:nvSpPr>
        <p:spPr>
          <a:xfrm>
            <a:off x="375775" y="1256925"/>
            <a:ext cx="447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rgbClr val="434343"/>
                </a:solidFill>
              </a:rPr>
              <a:t>XCCT+ 연구실</a:t>
            </a:r>
            <a:endParaRPr b="1" sz="5000">
              <a:solidFill>
                <a:srgbClr val="434343"/>
              </a:solidFill>
            </a:endParaRPr>
          </a:p>
        </p:txBody>
      </p:sp>
      <p:sp>
        <p:nvSpPr>
          <p:cNvPr id="107" name="Google Shape;107;g1b696ed7fdc_5_28"/>
          <p:cNvSpPr txBox="1"/>
          <p:nvPr/>
        </p:nvSpPr>
        <p:spPr>
          <a:xfrm>
            <a:off x="375775" y="2918675"/>
            <a:ext cx="64431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8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Char char="-"/>
            </a:pPr>
            <a:r>
              <a:rPr lang="ko-KR" sz="3300">
                <a:solidFill>
                  <a:srgbClr val="434343"/>
                </a:solidFill>
              </a:rPr>
              <a:t>글로벌빌리지 v201 에 있는 랩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Char char="-"/>
            </a:pPr>
            <a:r>
              <a:rPr lang="ko-KR" sz="3300">
                <a:solidFill>
                  <a:srgbClr val="434343"/>
                </a:solidFill>
              </a:rPr>
              <a:t>작업 환경 마련</a:t>
            </a:r>
            <a:endParaRPr sz="3300">
              <a:solidFill>
                <a:srgbClr val="434343"/>
              </a:solidFill>
            </a:endParaRPr>
          </a:p>
          <a:p>
            <a:pPr indent="-438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Char char="-"/>
            </a:pPr>
            <a:r>
              <a:rPr lang="ko-KR" sz="3300">
                <a:solidFill>
                  <a:srgbClr val="434343"/>
                </a:solidFill>
              </a:rPr>
              <a:t>즉각 피드백 가능!</a:t>
            </a:r>
            <a:endParaRPr sz="3300">
              <a:solidFill>
                <a:srgbClr val="434343"/>
              </a:solidFill>
            </a:endParaRPr>
          </a:p>
        </p:txBody>
      </p:sp>
      <p:sp>
        <p:nvSpPr>
          <p:cNvPr id="108" name="Google Shape;108;g1b696ed7fdc_5_28"/>
          <p:cNvSpPr txBox="1"/>
          <p:nvPr/>
        </p:nvSpPr>
        <p:spPr>
          <a:xfrm>
            <a:off x="139958" y="21155"/>
            <a:ext cx="9823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</a:rPr>
              <a:t>소속 연구실 소개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39958" y="21155"/>
            <a:ext cx="98231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소개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19337" l="10454" r="10280" t="30515"/>
          <a:stretch/>
        </p:blipFill>
        <p:spPr>
          <a:xfrm>
            <a:off x="490600" y="2848800"/>
            <a:ext cx="5159999" cy="19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6368250" y="2056100"/>
            <a:ext cx="56034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262626"/>
                </a:solidFill>
              </a:rPr>
              <a:t>대학가에 있는 술집 알바를 시작하며</a:t>
            </a:r>
            <a:br>
              <a:rPr b="1" lang="ko-KR" sz="2200">
                <a:solidFill>
                  <a:srgbClr val="262626"/>
                </a:solidFill>
              </a:rPr>
            </a:br>
            <a:r>
              <a:rPr b="1" lang="ko-KR" sz="2200">
                <a:solidFill>
                  <a:srgbClr val="262626"/>
                </a:solidFill>
              </a:rPr>
              <a:t>만나는 히로인들과의 스토리</a:t>
            </a:r>
            <a:endParaRPr b="1" sz="2200">
              <a:solidFill>
                <a:srgbClr val="262626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FF93B3"/>
                </a:solidFill>
              </a:rPr>
              <a:t>풋풋한 대학생의 연애 시뮬레이터!</a:t>
            </a:r>
            <a:endParaRPr b="1" sz="2200">
              <a:solidFill>
                <a:srgbClr val="FF93B3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62626"/>
              </a:solidFill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6406000" y="4099925"/>
            <a:ext cx="65271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262626"/>
                </a:solidFill>
              </a:rPr>
              <a:t>연령가 : 15~19세 </a:t>
            </a:r>
            <a:r>
              <a:rPr lang="ko-KR" sz="1800">
                <a:solidFill>
                  <a:srgbClr val="262626"/>
                </a:solidFill>
              </a:rPr>
              <a:t>(배급사와 상의 후 확정 예정)</a:t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262626"/>
                </a:solidFill>
              </a:rPr>
              <a:t>다른 게임과 차별화된 시스템: 달력</a:t>
            </a:r>
            <a:endParaRPr sz="21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262626"/>
                </a:solidFill>
              </a:rPr>
              <a:t>외 컨셉, 시스템 기획서 참고</a:t>
            </a:r>
            <a:endParaRPr sz="21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696ed7fdc_5_37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1b696ed7fdc_5_37"/>
          <p:cNvSpPr txBox="1"/>
          <p:nvPr/>
        </p:nvSpPr>
        <p:spPr>
          <a:xfrm>
            <a:off x="375775" y="1256925"/>
            <a:ext cx="644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rgbClr val="434343"/>
                </a:solidFill>
              </a:rPr>
              <a:t>끝까지 완성 및 발매</a:t>
            </a:r>
            <a:endParaRPr b="1" sz="5000">
              <a:solidFill>
                <a:srgbClr val="434343"/>
              </a:solidFill>
            </a:endParaRPr>
          </a:p>
        </p:txBody>
      </p:sp>
      <p:sp>
        <p:nvSpPr>
          <p:cNvPr id="124" name="Google Shape;124;g1b696ed7fdc_5_37"/>
          <p:cNvSpPr txBox="1"/>
          <p:nvPr/>
        </p:nvSpPr>
        <p:spPr>
          <a:xfrm>
            <a:off x="375775" y="2965825"/>
            <a:ext cx="12906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-"/>
            </a:pPr>
            <a:r>
              <a:rPr lang="ko-KR" sz="3200">
                <a:solidFill>
                  <a:srgbClr val="434343"/>
                </a:solidFill>
              </a:rPr>
              <a:t>5월 초</a:t>
            </a:r>
            <a:r>
              <a:rPr lang="ko-KR" sz="2500">
                <a:solidFill>
                  <a:srgbClr val="434343"/>
                </a:solidFill>
              </a:rPr>
              <a:t>(5/4~5)</a:t>
            </a:r>
            <a:r>
              <a:rPr lang="ko-KR" sz="3200">
                <a:solidFill>
                  <a:srgbClr val="434343"/>
                </a:solidFill>
              </a:rPr>
              <a:t>까지 완성 </a:t>
            </a:r>
            <a:endParaRPr sz="3200">
              <a:solidFill>
                <a:srgbClr val="434343"/>
              </a:solidFill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-"/>
            </a:pPr>
            <a:r>
              <a:rPr lang="ko-KR" sz="3200">
                <a:solidFill>
                  <a:srgbClr val="434343"/>
                </a:solidFill>
              </a:rPr>
              <a:t>배급사를 통해 게임 발매 </a:t>
            </a:r>
            <a:r>
              <a:rPr lang="ko-KR" sz="2600">
                <a:solidFill>
                  <a:srgbClr val="434343"/>
                </a:solidFill>
              </a:rPr>
              <a:t>(ex. 스팀, 스토브 외 게임 사이트)</a:t>
            </a:r>
            <a:endParaRPr sz="2600">
              <a:solidFill>
                <a:srgbClr val="434343"/>
              </a:solidFill>
            </a:endParaRPr>
          </a:p>
          <a:p>
            <a:pPr indent="-431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-"/>
            </a:pPr>
            <a:r>
              <a:rPr lang="ko-KR" sz="3200">
                <a:solidFill>
                  <a:srgbClr val="434343"/>
                </a:solidFill>
              </a:rPr>
              <a:t>완성과 발매를 토대로 포트폴리오 냠냠</a:t>
            </a:r>
            <a:endParaRPr sz="3200">
              <a:solidFill>
                <a:srgbClr val="434343"/>
              </a:solidFill>
            </a:endParaRPr>
          </a:p>
        </p:txBody>
      </p:sp>
      <p:sp>
        <p:nvSpPr>
          <p:cNvPr id="125" name="Google Shape;125;g1b696ed7fdc_5_37"/>
          <p:cNvSpPr txBox="1"/>
          <p:nvPr/>
        </p:nvSpPr>
        <p:spPr>
          <a:xfrm>
            <a:off x="139958" y="21155"/>
            <a:ext cx="9823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</a:rPr>
              <a:t>목표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0" y="5910044"/>
            <a:ext cx="12192000" cy="947956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0" y="0"/>
            <a:ext cx="12192000" cy="947956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8404" y="0"/>
            <a:ext cx="385039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75" y="167069"/>
            <a:ext cx="3550325" cy="6690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7381" y="0"/>
            <a:ext cx="4086904" cy="671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b696ed7fdc_2_7"/>
          <p:cNvSpPr/>
          <p:nvPr/>
        </p:nvSpPr>
        <p:spPr>
          <a:xfrm>
            <a:off x="0" y="5910044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1b696ed7fdc_2_7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g1b696ed7fdc_2_7"/>
          <p:cNvSpPr txBox="1"/>
          <p:nvPr/>
        </p:nvSpPr>
        <p:spPr>
          <a:xfrm>
            <a:off x="1184390" y="3075030"/>
            <a:ext cx="982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262626"/>
                </a:solidFill>
              </a:rPr>
              <a:t>2. </a:t>
            </a:r>
            <a:r>
              <a:rPr lang="ko-KR" sz="4000">
                <a:solidFill>
                  <a:srgbClr val="262626"/>
                </a:solidFill>
              </a:rPr>
              <a:t>무엇을 했는가</a:t>
            </a:r>
            <a:endParaRPr sz="40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b696ed7fdc_5_2"/>
          <p:cNvSpPr/>
          <p:nvPr/>
        </p:nvSpPr>
        <p:spPr>
          <a:xfrm>
            <a:off x="0" y="0"/>
            <a:ext cx="12192000" cy="948000"/>
          </a:xfrm>
          <a:prstGeom prst="rect">
            <a:avLst/>
          </a:prstGeom>
          <a:gradFill>
            <a:gsLst>
              <a:gs pos="0">
                <a:srgbClr val="FFF2CC"/>
              </a:gs>
              <a:gs pos="11000">
                <a:srgbClr val="FFF2CC"/>
              </a:gs>
              <a:gs pos="100000">
                <a:srgbClr val="FF93B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g1b696ed7fdc_5_2"/>
          <p:cNvSpPr txBox="1"/>
          <p:nvPr/>
        </p:nvSpPr>
        <p:spPr>
          <a:xfrm>
            <a:off x="139958" y="21155"/>
            <a:ext cx="9823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이벤트 스탠딩 일러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1b696ed7fdc_5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0" y="1264050"/>
            <a:ext cx="2805800" cy="54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b696ed7fdc_5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382" y="1100400"/>
            <a:ext cx="2890182" cy="560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b696ed7fdc_5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014" y="1166425"/>
            <a:ext cx="2890182" cy="560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b696ed7fdc_5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60150" y="1100389"/>
            <a:ext cx="2637776" cy="347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b696ed7fdc_5_2"/>
          <p:cNvPicPr preferRelativeResize="0"/>
          <p:nvPr/>
        </p:nvPicPr>
        <p:blipFill rotWithShape="1">
          <a:blip r:embed="rId7">
            <a:alphaModFix/>
          </a:blip>
          <a:srcRect b="0" l="4093" r="1361" t="0"/>
          <a:stretch/>
        </p:blipFill>
        <p:spPr>
          <a:xfrm>
            <a:off x="7461750" y="4383700"/>
            <a:ext cx="4584599" cy="232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2023-03-07T07:55:08Z</dcterms:created>
  <dc:creator>남근아</dc:creator>
</cp:coreProperties>
</file>